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6778F-2015-47EC-A1F6-630A3F869B5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0DD97-A554-4D8B-A908-C697ABBB04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9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210937" cy="1760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the following terms and give an example of each: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Communicable </a:t>
            </a:r>
            <a:r>
              <a:rPr lang="en-GB" sz="1000" dirty="0" smtClean="0">
                <a:solidFill>
                  <a:schemeClr val="tx1"/>
                </a:solidFill>
              </a:rPr>
              <a:t>–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/>
            </a:r>
            <a:br>
              <a:rPr lang="en-GB" sz="1000" dirty="0" smtClean="0">
                <a:solidFill>
                  <a:schemeClr val="tx1"/>
                </a:solidFill>
              </a:rPr>
            </a:br>
            <a:r>
              <a:rPr lang="en-GB" sz="1000" dirty="0" smtClean="0">
                <a:solidFill>
                  <a:schemeClr val="tx1"/>
                </a:solidFill>
              </a:rPr>
              <a:t>Bacteria </a:t>
            </a:r>
            <a:r>
              <a:rPr lang="en-GB" sz="1000" dirty="0" smtClean="0">
                <a:solidFill>
                  <a:schemeClr val="tx1"/>
                </a:solidFill>
              </a:rPr>
              <a:t>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Virus  </a:t>
            </a:r>
            <a:r>
              <a:rPr lang="en-GB" sz="1000" dirty="0" smtClean="0">
                <a:solidFill>
                  <a:schemeClr val="tx1"/>
                </a:solidFill>
              </a:rPr>
              <a:t>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Fungi – 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8729" y="0"/>
            <a:ext cx="2204089" cy="1760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are the different ways pathogens are spread?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By air  </a:t>
            </a:r>
            <a:r>
              <a:rPr lang="en-GB" sz="1000" dirty="0" smtClean="0">
                <a:solidFill>
                  <a:schemeClr val="tx1"/>
                </a:solidFill>
              </a:rPr>
              <a:t>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Direct contact </a:t>
            </a:r>
            <a:r>
              <a:rPr lang="en-GB" sz="1000" dirty="0" smtClean="0">
                <a:solidFill>
                  <a:schemeClr val="tx1"/>
                </a:solidFill>
              </a:rPr>
              <a:t>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By water – </a:t>
            </a:r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34961" y="0"/>
            <a:ext cx="2552883" cy="2037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(BIOLOGY ONLY) Describe how you would grow useful bacteria in a science lab and how you ensure it is done safely: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35636" y="1"/>
            <a:ext cx="5056363" cy="2228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Calculating bacterial growth: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Equation for number of times bacteria divide in a set amount of time.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Equation for calculating the </a:t>
            </a:r>
            <a:r>
              <a:rPr lang="en-GB" sz="1000" dirty="0" smtClean="0">
                <a:solidFill>
                  <a:schemeClr val="tx1"/>
                </a:solidFill>
              </a:rPr>
              <a:t>n</a:t>
            </a:r>
            <a:r>
              <a:rPr lang="en-GB" sz="1000" dirty="0" smtClean="0">
                <a:solidFill>
                  <a:schemeClr val="tx1"/>
                </a:solidFill>
              </a:rPr>
              <a:t>umber of bacteria in a population.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Compare the effectiveness of antibiotics and disinfectants using </a:t>
            </a:r>
            <a:r>
              <a:rPr lang="en-GB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∏</a:t>
            </a:r>
            <a:r>
              <a:rPr lang="en-GB" sz="1000" dirty="0" smtClean="0">
                <a:solidFill>
                  <a:schemeClr val="tx1"/>
                </a:solidFill>
              </a:rPr>
              <a:t>r</a:t>
            </a:r>
            <a:r>
              <a:rPr lang="en-GB" sz="1000" baseline="30000" dirty="0" smtClean="0">
                <a:solidFill>
                  <a:schemeClr val="tx1"/>
                </a:solidFill>
              </a:rPr>
              <a:t>2</a:t>
            </a:r>
            <a:r>
              <a:rPr lang="en-GB" sz="1000" dirty="0" smtClean="0">
                <a:solidFill>
                  <a:schemeClr val="tx1"/>
                </a:solidFill>
              </a:rPr>
              <a:t> on the image below.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154" y="1729863"/>
            <a:ext cx="3973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3</a:t>
            </a:r>
            <a:r>
              <a:rPr lang="en-GB" sz="1600" b="1" u="sng" dirty="0" smtClean="0"/>
              <a:t> Infection &amp; Response </a:t>
            </a:r>
            <a:endParaRPr lang="en-GB" sz="1600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96241"/>
              </p:ext>
            </p:extLst>
          </p:nvPr>
        </p:nvGraphicFramePr>
        <p:xfrm>
          <a:off x="0" y="2111453"/>
          <a:ext cx="7087843" cy="2590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7481"/>
                <a:gridCol w="1132764"/>
                <a:gridCol w="1423553"/>
                <a:gridCol w="1533184"/>
                <a:gridCol w="1660861"/>
              </a:tblGrid>
              <a:tr h="274304"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Different diseases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309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Name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Bacteria</a:t>
                      </a:r>
                      <a:r>
                        <a:rPr lang="en-GB" sz="1000" b="1" baseline="0" dirty="0" smtClean="0"/>
                        <a:t> / Virus / Fungi / </a:t>
                      </a:r>
                      <a:r>
                        <a:rPr lang="en-GB" sz="1000" b="1" baseline="0" smtClean="0"/>
                        <a:t>Protist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Symptoms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Problems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Treatments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HIV / AIDS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Salmonella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Malaria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Rose black spot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Gonorrhoea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Measles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Tobacco Mosaic Virus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743066"/>
            <a:ext cx="3725839" cy="20965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role and function of the three types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white blood cell: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 smtClean="0"/>
              <a:t>Phagocytosis: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 smtClean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 smtClean="0"/>
              <a:t>Antibodies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 smtClean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 smtClean="0"/>
              <a:t>Antitoxins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190228" y="2264577"/>
            <a:ext cx="2799935" cy="1057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 Describe different plant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defences: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59856" y="4748560"/>
            <a:ext cx="3625757" cy="20910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 How are monoclonal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antibodies made?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aseline="0" dirty="0" smtClean="0"/>
              <a:t>What</a:t>
            </a:r>
            <a:r>
              <a:rPr lang="en-GB" altLang="en-US" sz="1000" dirty="0" smtClean="0"/>
              <a:t> are they used for?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Pregnancy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tests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aseline="0" dirty="0" smtClean="0"/>
              <a:t>Diagnosis of disease</a:t>
            </a:r>
            <a:r>
              <a:rPr lang="en-GB" altLang="en-US" sz="1000" dirty="0" smtClean="0"/>
              <a:t>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Monitoring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Research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Treatment -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0035658" y="2264577"/>
            <a:ext cx="2129045" cy="2478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Explain what a vaccine is and how it works.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Describe how herd immunity works.</a:t>
            </a: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0035658" y="4804007"/>
            <a:ext cx="2129046" cy="20356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Compare the uses of antibiotics and painkillers.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how penicillin was discovered.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788" y="1144303"/>
            <a:ext cx="1228952" cy="9205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14876" t="2908" r="57735" b="38175"/>
          <a:stretch/>
        </p:blipFill>
        <p:spPr>
          <a:xfrm>
            <a:off x="11137292" y="1309005"/>
            <a:ext cx="954625" cy="887925"/>
          </a:xfrm>
          <a:prstGeom prst="rect">
            <a:avLst/>
          </a:prstGeom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190228" y="3364136"/>
            <a:ext cx="2799934" cy="1270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stages of drug testing and why each stage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is important: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775885" y="4750885"/>
            <a:ext cx="2533926" cy="8446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 How are monoclonal antibodies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used to treat disease?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84322"/>
              </p:ext>
            </p:extLst>
          </p:nvPr>
        </p:nvGraphicFramePr>
        <p:xfrm>
          <a:off x="3775882" y="5644342"/>
          <a:ext cx="2533928" cy="11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964"/>
                <a:gridCol w="1266964"/>
              </a:tblGrid>
              <a:tr h="23784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746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"/>
            <a:ext cx="3080825" cy="20522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List different risk factors that affect disease: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150262"/>
            <a:ext cx="2816125" cy="1858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Describe these, in terms of the graph below: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Casual mechanism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Correlation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97110" y="1"/>
            <a:ext cx="2449428" cy="169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Compare the formation of malignant and benign tumours.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Benign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Malignant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62822" y="0"/>
            <a:ext cx="3142090" cy="33762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="1" u="sng" dirty="0" smtClean="0"/>
              <a:t>Risk 1: Smoking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Nicotine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Carbon monoxide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Smoking during pregnancy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Carcinogens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Smoking and the heart - </a:t>
            </a: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512292" y="3376245"/>
            <a:ext cx="2134244" cy="33824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treatments of cancer: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Radiotherapy: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Chemotherapy: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" y="5716731"/>
            <a:ext cx="2715904" cy="4721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a coronary artery and where would you find them?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 descr="Image result for effects of smoking on lung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842"/>
            <a:ext cx="3512292" cy="271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alignant and benign tumor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3"/>
          <a:stretch/>
        </p:blipFill>
        <p:spPr bwMode="auto">
          <a:xfrm>
            <a:off x="3131590" y="1727696"/>
            <a:ext cx="2571218" cy="164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988189" y="0"/>
            <a:ext cx="3142090" cy="34325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="1" u="sng" dirty="0" smtClean="0"/>
              <a:t>Risk 2: Diet, exercise and disease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Diet, exercise and obesity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Exercise and health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Obesity and type 2 diabetes - </a:t>
            </a: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9369083" y="3484948"/>
            <a:ext cx="2761196" cy="32737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b="1" u="sng" dirty="0" smtClean="0"/>
              <a:t>Risk 3: Alcohol and Carcinogens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Alcohol and health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Brain and liver damage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Alcohol and pregnancy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Ionising radiation - </a:t>
            </a: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762819" y="3484948"/>
            <a:ext cx="3507789" cy="32737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Label the different places pathogens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can enter the body.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2. Describe the protective defences at each place.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2" name="Picture 2" descr="The human digestive system, from the salivary glands at the back of the throat, through the stomach, liver, gall bladder, pancreas, small intestine large intestine, appendix, rectum and anus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2" r="38254"/>
          <a:stretch/>
        </p:blipFill>
        <p:spPr bwMode="auto">
          <a:xfrm>
            <a:off x="6950925" y="4397383"/>
            <a:ext cx="1113769" cy="201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6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517684E0-D8D0-4BBE-92F8-7C687062DE80}"/>
</file>

<file path=customXml/itemProps2.xml><?xml version="1.0" encoding="utf-8"?>
<ds:datastoreItem xmlns:ds="http://schemas.openxmlformats.org/officeDocument/2006/customXml" ds:itemID="{9F28E1D5-43E9-45D9-B299-2B9571CE0E62}"/>
</file>

<file path=customXml/itemProps3.xml><?xml version="1.0" encoding="utf-8"?>
<ds:datastoreItem xmlns:ds="http://schemas.openxmlformats.org/officeDocument/2006/customXml" ds:itemID="{09B53328-9B8D-4F8C-8328-E607339B2C26}"/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393</Words>
  <Application>Microsoft Office PowerPoint</Application>
  <PresentationFormat>Widescreen</PresentationFormat>
  <Paragraphs>160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44</cp:revision>
  <cp:lastPrinted>2017-05-26T12:24:18Z</cp:lastPrinted>
  <dcterms:created xsi:type="dcterms:W3CDTF">2017-05-26T09:18:13Z</dcterms:created>
  <dcterms:modified xsi:type="dcterms:W3CDTF">2017-06-06T07:17:19Z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