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110" d="100"/>
          <a:sy n="110" d="100"/>
        </p:scale>
        <p:origin x="63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6778F-2015-47EC-A1F6-630A3F869B5D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7225" y="1793875"/>
            <a:ext cx="8612188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6908800"/>
            <a:ext cx="7942262" cy="5653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0DD97-A554-4D8B-A908-C697ABBB04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000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014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79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0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529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20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02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414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789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066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63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86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37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750" y="25464"/>
            <a:ext cx="3004833" cy="44681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Complete the flow chart for a </a:t>
            </a:r>
            <a:r>
              <a:rPr lang="en-GB" sz="1000" b="1" i="1" dirty="0" smtClean="0">
                <a:solidFill>
                  <a:schemeClr val="tx1"/>
                </a:solidFill>
              </a:rPr>
              <a:t>nervous system response </a:t>
            </a:r>
            <a:r>
              <a:rPr lang="en-GB" sz="1000" dirty="0" smtClean="0">
                <a:solidFill>
                  <a:schemeClr val="tx1"/>
                </a:solidFill>
              </a:rPr>
              <a:t>of a dog seeing and chasing a cat. </a:t>
            </a:r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02906" y="1811263"/>
            <a:ext cx="34348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 smtClean="0"/>
              <a:t>Topic 5 Homeostasis and Response</a:t>
            </a:r>
            <a:endParaRPr lang="en-GB" sz="1600" b="1" u="sng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511097"/>
              </p:ext>
            </p:extLst>
          </p:nvPr>
        </p:nvGraphicFramePr>
        <p:xfrm>
          <a:off x="3095656" y="16754"/>
          <a:ext cx="1746310" cy="2133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3580"/>
                <a:gridCol w="892730"/>
              </a:tblGrid>
              <a:tr h="301771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Senses and Sense organs</a:t>
                      </a:r>
                      <a:endParaRPr lang="en-GB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244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Stimulus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Sense Organ</a:t>
                      </a:r>
                      <a:endParaRPr lang="en-GB" sz="1000" b="1" dirty="0"/>
                    </a:p>
                  </a:txBody>
                  <a:tcPr anchor="ctr"/>
                </a:tc>
              </a:tr>
              <a:tr h="301771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Light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301771"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Tongue</a:t>
                      </a:r>
                      <a:endParaRPr lang="en-GB" sz="1000" b="0" dirty="0"/>
                    </a:p>
                  </a:txBody>
                  <a:tcPr anchor="ctr"/>
                </a:tc>
              </a:tr>
              <a:tr h="301771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Smell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301771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Touch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301771"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Ear</a:t>
                      </a:r>
                      <a:endParaRPr lang="en-GB" sz="10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095656" y="2187297"/>
            <a:ext cx="5851483" cy="23438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(BIOLOGY AND HIGHER ONLY)</a:t>
            </a: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The Brain:</a:t>
            </a: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GB" altLang="en-US" sz="1000" dirty="0" smtClean="0"/>
              <a:t>State the role of:</a:t>
            </a:r>
          </a:p>
          <a:p>
            <a:pPr marL="685800" lvl="1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000" dirty="0" smtClean="0"/>
              <a:t>Cerebral cortex - </a:t>
            </a:r>
          </a:p>
          <a:p>
            <a:pPr marL="685800" lvl="1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Cerebellum - </a:t>
            </a:r>
          </a:p>
          <a:p>
            <a:pPr marL="685800" lvl="1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000" dirty="0" smtClean="0"/>
              <a:t>Medulla - </a:t>
            </a:r>
          </a:p>
          <a:p>
            <a:pPr marL="228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Describe</a:t>
            </a: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the ways of studying the brain:</a:t>
            </a:r>
          </a:p>
          <a:p>
            <a:pPr marL="685800" lvl="1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000" baseline="0" dirty="0" smtClean="0"/>
              <a:t>Brain</a:t>
            </a:r>
            <a:r>
              <a:rPr lang="en-GB" altLang="en-US" sz="1000" dirty="0" smtClean="0"/>
              <a:t> damage - </a:t>
            </a:r>
          </a:p>
          <a:p>
            <a:pPr marL="685800" lvl="1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Electrical</a:t>
            </a: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stimulation - </a:t>
            </a:r>
          </a:p>
          <a:p>
            <a:pPr marL="685800" lvl="1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000" baseline="0" dirty="0" smtClean="0"/>
              <a:t>MRI</a:t>
            </a:r>
            <a:r>
              <a:rPr lang="en-GB" altLang="en-US" sz="1000" dirty="0" smtClean="0"/>
              <a:t> scans - </a:t>
            </a:r>
          </a:p>
          <a:p>
            <a:pPr marL="685800" lvl="1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Problems</a:t>
            </a: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studying the brain - </a:t>
            </a:r>
            <a:endParaRPr kumimoji="0" lang="en-GB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GB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en-US" sz="1000" baseline="0" dirty="0"/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8995954" y="4762442"/>
            <a:ext cx="3157408" cy="200008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Describe how a synapse works:</a:t>
            </a:r>
            <a:endParaRPr lang="en-GB" altLang="en-US" sz="1000" dirty="0" smtClean="0"/>
          </a:p>
        </p:txBody>
      </p:sp>
      <p:sp>
        <p:nvSpPr>
          <p:cNvPr id="27" name="Rectangle 26"/>
          <p:cNvSpPr/>
          <p:nvPr/>
        </p:nvSpPr>
        <p:spPr>
          <a:xfrm>
            <a:off x="8995954" y="51126"/>
            <a:ext cx="3157407" cy="46856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Complete the flow chart for a </a:t>
            </a:r>
            <a:r>
              <a:rPr lang="en-GB" sz="1000" b="1" i="1" dirty="0" smtClean="0">
                <a:solidFill>
                  <a:schemeClr val="tx1"/>
                </a:solidFill>
              </a:rPr>
              <a:t>reflex response </a:t>
            </a:r>
            <a:r>
              <a:rPr lang="en-GB" sz="1000" dirty="0" smtClean="0">
                <a:solidFill>
                  <a:schemeClr val="tx1"/>
                </a:solidFill>
              </a:rPr>
              <a:t>of someone standing on a hot pin. Remember - SRSRMER</a:t>
            </a:r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4042464" y="4568581"/>
            <a:ext cx="4904675" cy="219394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(BIOLOGY AND HIGHER ONLY)</a:t>
            </a: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The Eye:</a:t>
            </a: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GB" altLang="en-US" sz="1000" dirty="0" smtClean="0"/>
              <a:t>State the role of:</a:t>
            </a:r>
          </a:p>
          <a:p>
            <a:pPr marL="685800" lvl="1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GB" altLang="en-US" sz="1000" baseline="0" dirty="0" smtClean="0"/>
              <a:t>Pupil - </a:t>
            </a:r>
          </a:p>
          <a:p>
            <a:pPr marL="685800" lvl="1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GB" altLang="en-US" sz="1000" dirty="0" smtClean="0"/>
              <a:t>Iris - </a:t>
            </a:r>
          </a:p>
          <a:p>
            <a:pPr marL="685800" lvl="1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GB" altLang="en-US" sz="1000" baseline="0" dirty="0" smtClean="0"/>
              <a:t>Retina - </a:t>
            </a:r>
          </a:p>
          <a:p>
            <a:pPr marL="685800" lvl="1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GB" altLang="en-US" sz="1000" dirty="0" smtClean="0"/>
              <a:t>Optic nerve - </a:t>
            </a:r>
          </a:p>
          <a:p>
            <a:pPr marL="685800" lvl="1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GB" altLang="en-US" sz="1000" baseline="0" dirty="0" smtClean="0"/>
              <a:t>Suspensory ligaments - </a:t>
            </a:r>
          </a:p>
          <a:p>
            <a:pPr marL="685800" lvl="1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GB" altLang="en-US" sz="1000" dirty="0" smtClean="0"/>
              <a:t>Ciliary muscles - </a:t>
            </a:r>
          </a:p>
          <a:p>
            <a:pPr marL="228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altLang="en-US" sz="1000" baseline="0" dirty="0" smtClean="0"/>
              <a:t>Describe how the</a:t>
            </a:r>
            <a:r>
              <a:rPr lang="en-US" altLang="en-US" sz="1000" dirty="0" smtClean="0"/>
              <a:t> eye focusses light: </a:t>
            </a:r>
            <a:endParaRPr lang="en-US" altLang="en-US" sz="1000" baseline="0" dirty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202174"/>
              </p:ext>
            </p:extLst>
          </p:nvPr>
        </p:nvGraphicFramePr>
        <p:xfrm>
          <a:off x="25752" y="4568582"/>
          <a:ext cx="3914825" cy="21939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5000"/>
                <a:gridCol w="992986"/>
                <a:gridCol w="2046839"/>
              </a:tblGrid>
              <a:tr h="271915">
                <a:tc gridSpan="3"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Glands and Hormones</a:t>
                      </a:r>
                      <a:endParaRPr lang="en-GB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 anchor="ctr"/>
                </a:tc>
              </a:tr>
              <a:tr h="290539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Gland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Hormone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Function</a:t>
                      </a:r>
                      <a:endParaRPr lang="en-GB" sz="1000" b="1" dirty="0"/>
                    </a:p>
                  </a:txBody>
                  <a:tcPr anchor="ctr"/>
                </a:tc>
              </a:tr>
              <a:tr h="271915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Pituitary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271915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Thyroid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271915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Pancreas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271915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Adrenal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271915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Ovaries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271915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Testes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118616"/>
              </p:ext>
            </p:extLst>
          </p:nvPr>
        </p:nvGraphicFramePr>
        <p:xfrm>
          <a:off x="74563" y="416886"/>
          <a:ext cx="2907206" cy="40070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5605"/>
                <a:gridCol w="1971601"/>
              </a:tblGrid>
              <a:tr h="246798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Order of a nervous response</a:t>
                      </a:r>
                      <a:endParaRPr lang="en-GB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46798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Step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Description</a:t>
                      </a:r>
                      <a:endParaRPr lang="en-GB" sz="1000" b="1" dirty="0"/>
                    </a:p>
                  </a:txBody>
                  <a:tcPr anchor="ctr"/>
                </a:tc>
              </a:tr>
              <a:tr h="501925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Stimulus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501925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Receptor Cells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501925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Sensory Neurone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501925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Coordination centre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501925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Motor Neurone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501925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Effector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501925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Response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211235"/>
              </p:ext>
            </p:extLst>
          </p:nvPr>
        </p:nvGraphicFramePr>
        <p:xfrm>
          <a:off x="9049026" y="487679"/>
          <a:ext cx="3029763" cy="41801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5047"/>
                <a:gridCol w="2054716"/>
              </a:tblGrid>
              <a:tr h="25057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Order of a Reflex</a:t>
                      </a:r>
                      <a:endParaRPr lang="en-GB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5057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Step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Description</a:t>
                      </a:r>
                      <a:endParaRPr lang="en-GB" sz="1000" b="1" dirty="0"/>
                    </a:p>
                  </a:txBody>
                  <a:tcPr anchor="ctr"/>
                </a:tc>
              </a:tr>
              <a:tr h="525568"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525568"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525568"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525568"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525568"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525568"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  <a:tr h="525568"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8437" y="5762482"/>
            <a:ext cx="2261925" cy="972231"/>
          </a:xfrm>
          <a:prstGeom prst="rect">
            <a:avLst/>
          </a:prstGeom>
        </p:spPr>
      </p:pic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4890782" y="16754"/>
            <a:ext cx="4056358" cy="17570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(BIOLOGY ONLY)</a:t>
            </a: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Common problems of the eye and new technology: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Accommodation –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Myopia –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dirty="0" smtClean="0"/>
              <a:t>Hyperopia –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Contact</a:t>
            </a: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lenses –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000" baseline="0" dirty="0" smtClean="0"/>
              <a:t>Laser eye surgery –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Replacement lenses - </a:t>
            </a:r>
            <a:endParaRPr kumimoji="0" lang="en-GB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29182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128" y="25465"/>
            <a:ext cx="1564115" cy="23029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Endocrine system:</a:t>
            </a:r>
          </a:p>
          <a:p>
            <a:pPr marL="228600" indent="-228600"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What is a hormone?</a:t>
            </a: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What is an endocrine gland?</a:t>
            </a: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Why is the pituitary gland called a master gland?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37539" y="25464"/>
            <a:ext cx="1842465" cy="23029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000" dirty="0" smtClean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Describe how the following control blood glucose: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Insulin</a:t>
            </a: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Glucagon (HIGHER)</a:t>
            </a:r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727972" y="1"/>
            <a:ext cx="3408805" cy="18369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(HIGHER) Negative feedback:</a:t>
            </a:r>
          </a:p>
          <a:p>
            <a:pPr marL="228600" indent="-228600"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Describe what negative feedback is in terms of thyroxine.</a:t>
            </a: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Why can adrenalin not be used in a negative feedback system?</a:t>
            </a:r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273208"/>
              </p:ext>
            </p:extLst>
          </p:nvPr>
        </p:nvGraphicFramePr>
        <p:xfrm>
          <a:off x="49035" y="2381210"/>
          <a:ext cx="3064879" cy="18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5593"/>
                <a:gridCol w="897962"/>
                <a:gridCol w="1051324"/>
              </a:tblGrid>
              <a:tr h="299895">
                <a:tc gridSpan="3"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Comparing Types of Diabetes</a:t>
                      </a:r>
                      <a:endParaRPr lang="en-GB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16848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Question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Type 1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Type 2</a:t>
                      </a:r>
                      <a:endParaRPr lang="en-GB" sz="1000" b="1" dirty="0"/>
                    </a:p>
                  </a:txBody>
                  <a:tcPr anchor="ctr"/>
                </a:tc>
              </a:tr>
              <a:tr h="299895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Cause?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</a:tr>
              <a:tr h="299895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Symptoms?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</a:tr>
              <a:tr h="299895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Treatment?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</a:tr>
              <a:tr h="299895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Cure?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2594" y="4230076"/>
            <a:ext cx="3091321" cy="257131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Describe the effects</a:t>
            </a: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of auxin on roots and shoots.</a:t>
            </a:r>
            <a:endParaRPr lang="en-US" altLang="en-US" sz="1000" dirty="0" smtClean="0"/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  <a:tabLst/>
            </a:pPr>
            <a:endParaRPr lang="en-US" altLang="en-US" sz="1000" dirty="0" smtClean="0"/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  <a:tabLst/>
            </a:pPr>
            <a:endParaRPr lang="en-US" altLang="en-US" sz="1000" baseline="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161211" y="2586056"/>
            <a:ext cx="3566761" cy="314418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Describe</a:t>
            </a: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the steps involved in IVF: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AutoNum type="arabicPeriod"/>
              <a:tabLst/>
            </a:pPr>
            <a:r>
              <a:rPr lang="en-GB" altLang="en-US" sz="1000" dirty="0" smtClean="0"/>
              <a:t>Hormones given to the mother –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AutoNum type="arabicPeriod"/>
              <a:tabLst/>
            </a:pPr>
            <a:endParaRPr kumimoji="0" lang="en-GB" altLang="en-US" sz="10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AutoNum type="arabicPeriod"/>
              <a:tabLst/>
            </a:pPr>
            <a:r>
              <a:rPr lang="en-GB" altLang="en-US" sz="1000" dirty="0" smtClean="0"/>
              <a:t>Collect eggs –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AutoNum type="arabicPeriod"/>
              <a:tabLst/>
            </a:pPr>
            <a:endParaRPr kumimoji="0" lang="en-GB" altLang="en-US" sz="10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AutoNum type="arabicPeriod"/>
              <a:tabLst/>
            </a:pPr>
            <a:r>
              <a:rPr lang="en-GB" altLang="en-US" sz="1000" dirty="0" smtClean="0"/>
              <a:t>Eggs are fertilised in a laboratory –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AutoNum type="arabicPeriod"/>
              <a:tabLst/>
            </a:pPr>
            <a:endParaRPr kumimoji="0" lang="en-GB" altLang="en-US" sz="10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AutoNum type="arabicPeriod"/>
              <a:tabLst/>
            </a:pPr>
            <a:r>
              <a:rPr lang="en-GB" altLang="en-US" sz="1000" dirty="0" smtClean="0"/>
              <a:t>Fertilised eggs are preserved –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AutoNum type="arabicPeriod"/>
              <a:tabLst/>
            </a:pPr>
            <a:endParaRPr kumimoji="0" lang="en-GB" altLang="en-US" sz="10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AutoNum type="arabicPeriod"/>
              <a:tabLst/>
            </a:pPr>
            <a:r>
              <a:rPr lang="en-GB" altLang="en-US" sz="1000" dirty="0" smtClean="0"/>
              <a:t>Ball of cells created –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AutoNum type="arabicPeriod"/>
              <a:tabLst/>
            </a:pPr>
            <a:endParaRPr lang="en-GB" altLang="en-US" sz="1000" dirty="0"/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tabLst/>
            </a:pPr>
            <a:r>
              <a:rPr lang="en-GB" altLang="en-US" sz="1000" dirty="0" smtClean="0"/>
              <a:t>What is the treatment for women who do not make enough FSH?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AutoNum type="arabicPeriod"/>
              <a:tabLst/>
            </a:pPr>
            <a:endParaRPr kumimoji="0" lang="en-GB" altLang="en-US" sz="10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AutoNum type="arabicPeriod"/>
              <a:tabLst/>
            </a:pPr>
            <a:endParaRPr kumimoji="0" lang="en-GB" altLang="en-US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6775268" y="1869536"/>
            <a:ext cx="1455534" cy="242740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Describe the role of each of the hormones in the menstrual cycle: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FSH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LH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Oestrogen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Progesterone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688132"/>
              </p:ext>
            </p:extLst>
          </p:nvPr>
        </p:nvGraphicFramePr>
        <p:xfrm>
          <a:off x="8300370" y="1869536"/>
          <a:ext cx="3823063" cy="3659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6618"/>
                <a:gridCol w="2586445"/>
              </a:tblGrid>
              <a:tr h="22923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Fertility</a:t>
                      </a: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 Treatments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395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ysClr val="windowText" lastClr="000000"/>
                          </a:solidFill>
                        </a:rPr>
                        <a:t>Method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ysClr val="windowText" lastClr="000000"/>
                          </a:solidFill>
                        </a:rPr>
                        <a:t>Description 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8566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Hormone-</a:t>
                      </a: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based contraception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1289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Chemical</a:t>
                      </a: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 methods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038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Barrier</a:t>
                      </a: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 methods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038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Intrauterine devices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038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Abstinence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038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Surgical methods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864813"/>
              </p:ext>
            </p:extLst>
          </p:nvPr>
        </p:nvGraphicFramePr>
        <p:xfrm>
          <a:off x="5286103" y="5796293"/>
          <a:ext cx="3428527" cy="10297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0341"/>
                <a:gridCol w="1768186"/>
              </a:tblGrid>
              <a:tr h="22282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Advantages and Disadvantages of</a:t>
                      </a:r>
                      <a:r>
                        <a:rPr lang="en-GB" sz="1000" b="1" baseline="0" dirty="0" smtClean="0"/>
                        <a:t> Fertility Treatments</a:t>
                      </a:r>
                      <a:endParaRPr lang="en-GB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2820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Advantages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Disadvantages</a:t>
                      </a:r>
                      <a:endParaRPr lang="en-GB" sz="1000" b="0" dirty="0"/>
                    </a:p>
                  </a:txBody>
                  <a:tcPr anchor="ctr"/>
                </a:tc>
              </a:tr>
              <a:tr h="542043"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8789883" y="5588614"/>
            <a:ext cx="3358574" cy="121277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(BIOLOGY ONLY) How can plant hormones be used?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Auxins –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Gibberellins –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Ethene – </a:t>
            </a: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6775268" y="4380410"/>
            <a:ext cx="1477806" cy="1349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Plant hormones – Define these: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Phototropism: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Gravitropism: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t="3897" r="15955" b="12324"/>
          <a:stretch/>
        </p:blipFill>
        <p:spPr>
          <a:xfrm>
            <a:off x="10215155" y="25464"/>
            <a:ext cx="1933304" cy="18170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l="19404"/>
          <a:stretch/>
        </p:blipFill>
        <p:spPr>
          <a:xfrm>
            <a:off x="3527300" y="9191"/>
            <a:ext cx="3200672" cy="25605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t="10126" r="57556" b="26887"/>
          <a:stretch/>
        </p:blipFill>
        <p:spPr>
          <a:xfrm>
            <a:off x="66453" y="4545874"/>
            <a:ext cx="1217171" cy="89262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/>
          <a:srcRect l="49734" t="1403" r="1007" b="42126"/>
          <a:stretch/>
        </p:blipFill>
        <p:spPr>
          <a:xfrm>
            <a:off x="66453" y="5913120"/>
            <a:ext cx="1430970" cy="810712"/>
          </a:xfrm>
          <a:prstGeom prst="rect">
            <a:avLst/>
          </a:prstGeom>
        </p:spPr>
      </p:pic>
      <p:sp>
        <p:nvSpPr>
          <p:cNvPr id="14" name="Down Arrow 13"/>
          <p:cNvSpPr/>
          <p:nvPr/>
        </p:nvSpPr>
        <p:spPr>
          <a:xfrm>
            <a:off x="422489" y="5420346"/>
            <a:ext cx="505098" cy="492774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3148234" y="5746513"/>
            <a:ext cx="2062616" cy="107950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(BIOLOGY ONLY) What is an advantage and disadvantage to using plant hormones?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A -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D - </a:t>
            </a:r>
          </a:p>
        </p:txBody>
      </p:sp>
    </p:spTree>
    <p:extLst>
      <p:ext uri="{BB962C8B-B14F-4D97-AF65-F5344CB8AC3E}">
        <p14:creationId xmlns:p14="http://schemas.microsoft.com/office/powerpoint/2010/main" val="3114151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68434" y="25466"/>
            <a:ext cx="4058196" cy="12372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Describe the functions of the kidney:</a:t>
            </a: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305006" y="25464"/>
            <a:ext cx="3178628" cy="25783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2. Explain </a:t>
            </a:r>
            <a:r>
              <a:rPr lang="en-GB" sz="1000" dirty="0">
                <a:solidFill>
                  <a:schemeClr val="tx1"/>
                </a:solidFill>
              </a:rPr>
              <a:t>how the kidneys work</a:t>
            </a:r>
            <a:r>
              <a:rPr lang="en-GB" sz="1000" dirty="0" smtClean="0">
                <a:solidFill>
                  <a:schemeClr val="tx1"/>
                </a:solidFill>
              </a:rPr>
              <a:t>: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562010" y="29827"/>
            <a:ext cx="2561421" cy="25740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3. Explain </a:t>
            </a:r>
            <a:r>
              <a:rPr lang="en-GB" sz="1000" dirty="0">
                <a:solidFill>
                  <a:schemeClr val="tx1"/>
                </a:solidFill>
              </a:rPr>
              <a:t>what selective reabsorption means</a:t>
            </a:r>
            <a:r>
              <a:rPr lang="en-GB" sz="1000" dirty="0" smtClean="0">
                <a:solidFill>
                  <a:schemeClr val="tx1"/>
                </a:solidFill>
              </a:rPr>
              <a:t>: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019090"/>
              </p:ext>
            </p:extLst>
          </p:nvPr>
        </p:nvGraphicFramePr>
        <p:xfrm>
          <a:off x="26128" y="3069445"/>
          <a:ext cx="6217919" cy="3707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9641"/>
                <a:gridCol w="1529641"/>
                <a:gridCol w="1529641"/>
                <a:gridCol w="1628996"/>
              </a:tblGrid>
              <a:tr h="254838"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Comparing</a:t>
                      </a:r>
                      <a:r>
                        <a:rPr lang="en-GB" sz="1000" b="1" baseline="0" dirty="0" smtClean="0"/>
                        <a:t> Kidney Treatments</a:t>
                      </a:r>
                      <a:endParaRPr lang="en-GB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Treatment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Description of treatment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Advantages</a:t>
                      </a:r>
                      <a:endParaRPr lang="en-GB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/>
                        <a:t>Disadvantages</a:t>
                      </a:r>
                      <a:endParaRPr lang="en-GB" sz="1000" b="0" dirty="0"/>
                    </a:p>
                  </a:txBody>
                  <a:tcPr anchor="ctr"/>
                </a:tc>
              </a:tr>
              <a:tr h="1573793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Dialysis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</a:tr>
              <a:tr h="1573793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Kidney</a:t>
                      </a:r>
                      <a:r>
                        <a:rPr lang="en-GB" sz="1000" b="1" baseline="0" dirty="0" smtClean="0"/>
                        <a:t> Transplant</a:t>
                      </a:r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48450" y="1341120"/>
            <a:ext cx="4941561" cy="16546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1. Describe how each of the waste products are removed from the body:</a:t>
            </a:r>
          </a:p>
          <a:p>
            <a:pPr marL="628650" lvl="1" indent="-171450" eaLnBrk="0" fontAlgn="base" hangingPunct="0">
              <a:spcBef>
                <a:spcPct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altLang="en-US" sz="1000" dirty="0" smtClean="0"/>
              <a:t>Carbon dioxide – </a:t>
            </a:r>
          </a:p>
          <a:p>
            <a:pPr marL="628650" lvl="1" indent="-171450" eaLnBrk="0" fontAlgn="base" hangingPunct="0">
              <a:spcBef>
                <a:spcPct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altLang="en-US" sz="1000" dirty="0" smtClean="0"/>
              <a:t>Urea –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2. How is urea produced and why does it need to be removed?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/>
              <a:t>3</a:t>
            </a:r>
            <a:r>
              <a:rPr lang="en-GB" altLang="en-US" sz="1000" dirty="0" smtClean="0"/>
              <a:t>. Where do all of the waste products come from?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4911635" y="1600005"/>
            <a:ext cx="13759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 smtClean="0"/>
              <a:t>Topic 5 (B12) Homeostasis in Action (BIOLOGY ONLY)</a:t>
            </a:r>
            <a:endParaRPr lang="en-GB" sz="1600" b="1" u="sng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898304"/>
              </p:ext>
            </p:extLst>
          </p:nvPr>
        </p:nvGraphicFramePr>
        <p:xfrm>
          <a:off x="6305006" y="2690950"/>
          <a:ext cx="5818426" cy="408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2578"/>
                <a:gridCol w="2347924"/>
                <a:gridCol w="2347924"/>
              </a:tblGrid>
              <a:tr h="251919">
                <a:tc gridSpan="3"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Homeostasis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362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ysClr val="windowText" lastClr="000000"/>
                          </a:solidFill>
                        </a:rPr>
                        <a:t>Factor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ysClr val="windowText" lastClr="000000"/>
                          </a:solidFill>
                        </a:rPr>
                        <a:t>Too High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ysClr val="windowText" lastClr="000000"/>
                          </a:solidFill>
                        </a:rPr>
                        <a:t>Too Low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42721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ysClr val="windowText" lastClr="000000"/>
                          </a:solidFill>
                        </a:rPr>
                        <a:t>Temperature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Vasodilation – </a:t>
                      </a:r>
                    </a:p>
                    <a:p>
                      <a:pPr algn="l"/>
                      <a:endParaRPr lang="en-GB" sz="1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Sweating</a:t>
                      </a: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 - 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Vasoconstriction</a:t>
                      </a: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 – </a:t>
                      </a:r>
                    </a:p>
                    <a:p>
                      <a:pPr algn="l"/>
                      <a:endParaRPr lang="en-GB" sz="10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/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Shivering – </a:t>
                      </a:r>
                    </a:p>
                    <a:p>
                      <a:pPr algn="l"/>
                      <a:endParaRPr lang="en-GB" sz="10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/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Sweating reduced - 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2718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ysClr val="windowText" lastClr="000000"/>
                          </a:solidFill>
                        </a:rPr>
                        <a:t>Water (Concentration of Mineral ions)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Concentrated urine</a:t>
                      </a: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 – </a:t>
                      </a:r>
                    </a:p>
                    <a:p>
                      <a:pPr algn="l"/>
                      <a:endParaRPr lang="en-GB" sz="10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/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More ADH – </a:t>
                      </a:r>
                    </a:p>
                    <a:p>
                      <a:pPr algn="l"/>
                      <a:endParaRPr lang="en-GB" sz="10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/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Kidney reabsorbs more water – </a:t>
                      </a:r>
                    </a:p>
                    <a:p>
                      <a:pPr algn="l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Dilute</a:t>
                      </a: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 urine – </a:t>
                      </a:r>
                    </a:p>
                    <a:p>
                      <a:pPr algn="l"/>
                      <a:endParaRPr lang="en-GB" sz="10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/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Less ADH – </a:t>
                      </a:r>
                    </a:p>
                    <a:p>
                      <a:pPr algn="l"/>
                      <a:endParaRPr lang="en-GB" sz="10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/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Kidney reabsorbs less water – </a:t>
                      </a:r>
                    </a:p>
                    <a:p>
                      <a:pPr algn="l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65867" y="25466"/>
            <a:ext cx="2062827" cy="12372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How is temperature controlled: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Receptors – 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Brain – 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518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87BCE966C3144E963E9EDB09BBEBBC" ma:contentTypeVersion="38" ma:contentTypeDescription="Create a new document." ma:contentTypeScope="" ma:versionID="dacd1eb531ba40c9d91587e7b3f40e8a">
  <xsd:schema xmlns:xsd="http://www.w3.org/2001/XMLSchema" xmlns:xs="http://www.w3.org/2001/XMLSchema" xmlns:p="http://schemas.microsoft.com/office/2006/metadata/properties" xmlns:ns2="d77fd04c-5938-4dc3-9efa-cee44d5fc322" xmlns:ns3="95e84fe9-b47a-476a-ae10-2dea6a16a4dd" targetNamespace="http://schemas.microsoft.com/office/2006/metadata/properties" ma:root="true" ma:fieldsID="7d34be750c9fd0efa38f4ba046ca932e" ns2:_="" ns3:_="">
    <xsd:import namespace="d77fd04c-5938-4dc3-9efa-cee44d5fc322"/>
    <xsd:import namespace="95e84fe9-b47a-476a-ae10-2dea6a16a4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Teachers" minOccurs="0"/>
                <xsd:element ref="ns2:Students" minOccurs="0"/>
                <xsd:element ref="ns2:Student_Groups" minOccurs="0"/>
                <xsd:element ref="ns2:Distribution_Groups" minOccurs="0"/>
                <xsd:element ref="ns2:LMS_Mappings" minOccurs="0"/>
                <xsd:element ref="ns2:Invited_Teachers" minOccurs="0"/>
                <xsd:element ref="ns2:Invited_Students" minOccurs="0"/>
                <xsd:element ref="ns2:Self_Registration_Enabled" minOccurs="0"/>
                <xsd:element ref="ns2:Has_Teacher_Only_SectionGroup" minOccurs="0"/>
                <xsd:element ref="ns2:Is_Collaboration_Space_Locked" minOccurs="0"/>
                <xsd:element ref="ns2:IsNotebookLocked" minOccurs="0"/>
                <xsd:element ref="ns2:Teams_Channel_Section_Location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7fd04c-5938-4dc3-9efa-cee44d5fc3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17" nillable="true" ma:displayName="Notebook Type" ma:internalName="NotebookType">
      <xsd:simpleType>
        <xsd:restriction base="dms:Text"/>
      </xsd:simpleType>
    </xsd:element>
    <xsd:element name="FolderType" ma:index="18" nillable="true" ma:displayName="Folder Type" ma:internalName="FolderType">
      <xsd:simpleType>
        <xsd:restriction base="dms:Text"/>
      </xsd:simpleType>
    </xsd:element>
    <xsd:element name="CultureName" ma:index="19" nillable="true" ma:displayName="Culture Name" ma:internalName="CultureName">
      <xsd:simpleType>
        <xsd:restriction base="dms:Text"/>
      </xsd:simpleType>
    </xsd:element>
    <xsd:element name="AppVersion" ma:index="20" nillable="true" ma:displayName="App Version" ma:internalName="AppVersion">
      <xsd:simpleType>
        <xsd:restriction base="dms:Text"/>
      </xsd:simpleType>
    </xsd:element>
    <xsd:element name="TeamsChannelId" ma:index="21" nillable="true" ma:displayName="Teams Channel Id" ma:internalName="TeamsChannelId">
      <xsd:simpleType>
        <xsd:restriction base="dms:Text"/>
      </xsd:simpleType>
    </xsd:element>
    <xsd:element name="Owner" ma:index="2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3" nillable="true" ma:displayName="Math Settings" ma:internalName="Math_Settings">
      <xsd:simpleType>
        <xsd:restriction base="dms:Text"/>
      </xsd:simpleType>
    </xsd:element>
    <xsd:element name="DefaultSectionNames" ma:index="2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5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9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0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5" nillable="true" ma:displayName="Is Collaboration Space Locked" ma:internalName="Is_Collaboration_Space_Locked">
      <xsd:simpleType>
        <xsd:restriction base="dms:Boolean"/>
      </xsd:simpleType>
    </xsd:element>
    <xsd:element name="IsNotebookLocked" ma:index="36" nillable="true" ma:displayName="Is Notebook Locked" ma:internalName="IsNotebookLocked">
      <xsd:simpleType>
        <xsd:restriction base="dms:Boolean"/>
      </xsd:simpleType>
    </xsd:element>
    <xsd:element name="Teams_Channel_Section_Location" ma:index="37" nillable="true" ma:displayName="Teams Channel Section Location" ma:internalName="Teams_Channel_Section_Location">
      <xsd:simpleType>
        <xsd:restriction base="dms:Text"/>
      </xsd:simpleType>
    </xsd:element>
    <xsd:element name="MediaServiceOCR" ma:index="3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3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4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4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43" nillable="true" ma:taxonomy="true" ma:internalName="lcf76f155ced4ddcb4097134ff3c332f" ma:taxonomyFieldName="MediaServiceImageTags" ma:displayName="Image Tags" ma:readOnly="false" ma:fieldId="{5cf76f15-5ced-4ddc-b409-7134ff3c332f}" ma:taxonomyMulti="true" ma:sspId="387704e1-d557-490f-8209-d50c5b045f2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4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e84fe9-b47a-476a-ae10-2dea6a16a4d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44" nillable="true" ma:displayName="Taxonomy Catch All Column" ma:hidden="true" ma:list="{c28ebd8d-57a3-4d1e-b783-9e2141b3fa59}" ma:internalName="TaxCatchAll" ma:showField="CatchAllData" ma:web="95e84fe9-b47a-476a-ae10-2dea6a16a4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as_Teacher_Only_SectionGroup xmlns="d77fd04c-5938-4dc3-9efa-cee44d5fc322" xsi:nil="true"/>
    <TaxCatchAll xmlns="95e84fe9-b47a-476a-ae10-2dea6a16a4dd" xsi:nil="true"/>
    <FolderType xmlns="d77fd04c-5938-4dc3-9efa-cee44d5fc322" xsi:nil="true"/>
    <AppVersion xmlns="d77fd04c-5938-4dc3-9efa-cee44d5fc322" xsi:nil="true"/>
    <CultureName xmlns="d77fd04c-5938-4dc3-9efa-cee44d5fc322" xsi:nil="true"/>
    <Owner xmlns="d77fd04c-5938-4dc3-9efa-cee44d5fc322">
      <UserInfo>
        <DisplayName/>
        <AccountId xsi:nil="true"/>
        <AccountType/>
      </UserInfo>
    </Owner>
    <NotebookType xmlns="d77fd04c-5938-4dc3-9efa-cee44d5fc322" xsi:nil="true"/>
    <lcf76f155ced4ddcb4097134ff3c332f xmlns="d77fd04c-5938-4dc3-9efa-cee44d5fc322">
      <Terms xmlns="http://schemas.microsoft.com/office/infopath/2007/PartnerControls"/>
    </lcf76f155ced4ddcb4097134ff3c332f>
    <Invited_Teachers xmlns="d77fd04c-5938-4dc3-9efa-cee44d5fc322" xsi:nil="true"/>
    <Is_Collaboration_Space_Locked xmlns="d77fd04c-5938-4dc3-9efa-cee44d5fc322" xsi:nil="true"/>
    <Teachers xmlns="d77fd04c-5938-4dc3-9efa-cee44d5fc322">
      <UserInfo>
        <DisplayName/>
        <AccountId xsi:nil="true"/>
        <AccountType/>
      </UserInfo>
    </Teachers>
    <Students xmlns="d77fd04c-5938-4dc3-9efa-cee44d5fc322">
      <UserInfo>
        <DisplayName/>
        <AccountId xsi:nil="true"/>
        <AccountType/>
      </UserInfo>
    </Students>
    <Student_Groups xmlns="d77fd04c-5938-4dc3-9efa-cee44d5fc322">
      <UserInfo>
        <DisplayName/>
        <AccountId xsi:nil="true"/>
        <AccountType/>
      </UserInfo>
    </Student_Groups>
    <LMS_Mappings xmlns="d77fd04c-5938-4dc3-9efa-cee44d5fc322" xsi:nil="true"/>
    <DefaultSectionNames xmlns="d77fd04c-5938-4dc3-9efa-cee44d5fc322" xsi:nil="true"/>
    <Teams_Channel_Section_Location xmlns="d77fd04c-5938-4dc3-9efa-cee44d5fc322" xsi:nil="true"/>
    <Math_Settings xmlns="d77fd04c-5938-4dc3-9efa-cee44d5fc322" xsi:nil="true"/>
    <Templates xmlns="d77fd04c-5938-4dc3-9efa-cee44d5fc322" xsi:nil="true"/>
    <Self_Registration_Enabled xmlns="d77fd04c-5938-4dc3-9efa-cee44d5fc322" xsi:nil="true"/>
    <Distribution_Groups xmlns="d77fd04c-5938-4dc3-9efa-cee44d5fc322" xsi:nil="true"/>
    <TeamsChannelId xmlns="d77fd04c-5938-4dc3-9efa-cee44d5fc322" xsi:nil="true"/>
    <Invited_Students xmlns="d77fd04c-5938-4dc3-9efa-cee44d5fc322" xsi:nil="true"/>
    <IsNotebookLocked xmlns="d77fd04c-5938-4dc3-9efa-cee44d5fc322" xsi:nil="true"/>
  </documentManagement>
</p:properties>
</file>

<file path=customXml/itemProps1.xml><?xml version="1.0" encoding="utf-8"?>
<ds:datastoreItem xmlns:ds="http://schemas.openxmlformats.org/officeDocument/2006/customXml" ds:itemID="{C5D655EE-71C7-4FE0-ADA2-B81D0D947AA7}"/>
</file>

<file path=customXml/itemProps2.xml><?xml version="1.0" encoding="utf-8"?>
<ds:datastoreItem xmlns:ds="http://schemas.openxmlformats.org/officeDocument/2006/customXml" ds:itemID="{E909FA7B-1EFA-4F57-B65D-789624278C4C}"/>
</file>

<file path=customXml/itemProps3.xml><?xml version="1.0" encoding="utf-8"?>
<ds:datastoreItem xmlns:ds="http://schemas.openxmlformats.org/officeDocument/2006/customXml" ds:itemID="{2129BF45-4464-4974-B607-62A7ED7AFAE1}"/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578</Words>
  <Application>Microsoft Office PowerPoint</Application>
  <PresentationFormat>Widescreen</PresentationFormat>
  <Paragraphs>271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Hadleigh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Keeble</dc:creator>
  <cp:lastModifiedBy>Miss S Bagley - Teacher of Science</cp:lastModifiedBy>
  <cp:revision>67</cp:revision>
  <cp:lastPrinted>2017-05-26T12:24:18Z</cp:lastPrinted>
  <dcterms:created xsi:type="dcterms:W3CDTF">2017-05-26T09:18:13Z</dcterms:created>
  <dcterms:modified xsi:type="dcterms:W3CDTF">2017-06-06T13:05:00Z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0x010100A087BCE966C3144E963E9EDB09BBEBBC</vt:lpwstr>
  </property>
</Properties>
</file>