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6778F-2015-47EC-A1F6-630A3F869B5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3875"/>
            <a:ext cx="86121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0DD97-A554-4D8B-A908-C697ABBB0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1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1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7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6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3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3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6846" y="2820350"/>
            <a:ext cx="2691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Topic 7 Ecology</a:t>
            </a:r>
            <a:endParaRPr lang="en-GB" sz="1600" b="1" u="sng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82527" y="3971250"/>
            <a:ext cx="3884166" cy="71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 the meaning of the terms ‘abiotic’ and ‘biotic’.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6812351" y="50737"/>
            <a:ext cx="5263737" cy="22545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Quadrats</a:t>
            </a: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What do these help us to investigate?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Describe how to use them?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How can we make sure results are valid?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 smtClean="0">
                <a:solidFill>
                  <a:schemeClr val="tx1"/>
                </a:solidFill>
              </a:rPr>
              <a:t>……………….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 smtClean="0">
                <a:solidFill>
                  <a:schemeClr val="tx1"/>
                </a:solidFill>
              </a:rPr>
              <a:t>………………..</a:t>
            </a: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Describe what quantitative sampling is and why we do it?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954216"/>
              </p:ext>
            </p:extLst>
          </p:nvPr>
        </p:nvGraphicFramePr>
        <p:xfrm>
          <a:off x="113878" y="51126"/>
          <a:ext cx="3852815" cy="3884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981"/>
                <a:gridCol w="631065"/>
                <a:gridCol w="489397"/>
                <a:gridCol w="1236372"/>
              </a:tblGrid>
              <a:tr h="24679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Comparing</a:t>
                      </a:r>
                      <a:r>
                        <a:rPr lang="en-GB" sz="1000" b="1" baseline="0" dirty="0" smtClean="0"/>
                        <a:t> </a:t>
                      </a:r>
                      <a:r>
                        <a:rPr lang="en-GB" sz="1000" b="1" baseline="0" dirty="0" smtClean="0"/>
                        <a:t>Abiotic and Biotic Factors (Tick)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</a:tr>
              <a:tr h="24679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Factors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Abiotic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Biotic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Description / Affect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Light intensity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CO</a:t>
                      </a:r>
                      <a:r>
                        <a:rPr lang="en-GB" sz="1000" b="0" baseline="-25000" dirty="0" smtClean="0"/>
                        <a:t>2</a:t>
                      </a:r>
                      <a:endParaRPr lang="en-GB" sz="1000" b="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Food</a:t>
                      </a:r>
                      <a:r>
                        <a:rPr lang="en-GB" sz="1000" b="0" baseline="0" dirty="0" smtClean="0"/>
                        <a:t> availability</a:t>
                      </a:r>
                      <a:endParaRPr lang="en-GB" sz="10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Temperature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Pathogens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Moisture levels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Soil pH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Parasites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Wind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O</a:t>
                      </a:r>
                      <a:r>
                        <a:rPr lang="en-GB" sz="1000" b="0" baseline="-25000" dirty="0" smtClean="0"/>
                        <a:t>2</a:t>
                      </a:r>
                      <a:endParaRPr lang="en-GB" sz="1000" b="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baseline="0" dirty="0" smtClean="0"/>
                        <a:t>Predators</a:t>
                      </a:r>
                      <a:endParaRPr lang="en-GB" sz="1000" b="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82592">
                <a:tc>
                  <a:txBody>
                    <a:bodyPr/>
                    <a:lstStyle/>
                    <a:p>
                      <a:pPr algn="ctr"/>
                      <a:r>
                        <a:rPr lang="en-GB" sz="1000" b="0" baseline="0" dirty="0" smtClean="0"/>
                        <a:t>Interspecific competition</a:t>
                      </a:r>
                      <a:endParaRPr lang="en-GB" sz="1000" b="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030514" y="51126"/>
            <a:ext cx="2718016" cy="26920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Communities: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What is a community?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What is an ecosystem?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What is interdependence?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Give some examples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Explain how some communities are stable?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 smtClean="0"/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82527" y="4721974"/>
            <a:ext cx="3884166" cy="18380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why animals compete for each of these: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Food - 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baseline="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Territory -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baseline="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Competition for a mate - </a:t>
            </a:r>
            <a:endParaRPr lang="en-GB" altLang="en-US" sz="1000" baseline="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6812351" y="2395470"/>
            <a:ext cx="5263737" cy="4353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Transects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What do these help us to investigate</a:t>
            </a:r>
            <a:r>
              <a:rPr lang="en-GB" sz="1000" dirty="0" smtClean="0">
                <a:solidFill>
                  <a:schemeClr val="tx1"/>
                </a:solidFill>
              </a:rPr>
              <a:t>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Describe how to use them?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Describe what quantitative sampling is and why we do it</a:t>
            </a:r>
            <a:r>
              <a:rPr lang="en-GB" sz="1000" dirty="0" smtClean="0">
                <a:solidFill>
                  <a:schemeClr val="tx1"/>
                </a:solidFill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Do they investigate the effect of biotic or abiotic factors?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Is this type of sampling random?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How are transects similar to using quadrats?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 smtClean="0">
                <a:solidFill>
                  <a:schemeClr val="tx1"/>
                </a:solidFill>
              </a:rPr>
              <a:t>…………..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 smtClean="0">
                <a:solidFill>
                  <a:schemeClr val="tx1"/>
                </a:solidFill>
              </a:rPr>
              <a:t>……………</a:t>
            </a:r>
          </a:p>
          <a:p>
            <a:pPr marL="685800" lvl="1" indent="-228600">
              <a:buFont typeface="+mj-lt"/>
              <a:buAutoNum type="alphaLcParenR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685800" lvl="1" indent="-228600">
              <a:buFont typeface="+mj-lt"/>
              <a:buAutoNum type="alphaLcParenR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How are they different to using quadrats?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 smtClean="0">
                <a:solidFill>
                  <a:schemeClr val="tx1"/>
                </a:solidFill>
              </a:rPr>
              <a:t>…………….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 smtClean="0">
                <a:solidFill>
                  <a:schemeClr val="tx1"/>
                </a:solidFill>
              </a:rPr>
              <a:t>……………..</a:t>
            </a: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7492" y="127927"/>
            <a:ext cx="1618443" cy="15588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7793" y="4934036"/>
            <a:ext cx="2288142" cy="1716106"/>
          </a:xfrm>
          <a:prstGeom prst="rect">
            <a:avLst/>
          </a:prstGeom>
        </p:spPr>
      </p:pic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4030514" y="3309790"/>
            <a:ext cx="2691684" cy="3438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why plants compete for each of these: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aseline="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Light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Water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Nutrients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Space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Competition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Seeds</a:t>
            </a:r>
            <a:endParaRPr lang="en-GB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2918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284892" y="49100"/>
            <a:ext cx="2099254" cy="24751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What are extremophiles?</a:t>
            </a: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What conditions are considered extreme?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40015"/>
              </p:ext>
            </p:extLst>
          </p:nvPr>
        </p:nvGraphicFramePr>
        <p:xfrm>
          <a:off x="57277" y="49101"/>
          <a:ext cx="6137461" cy="6798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923"/>
                <a:gridCol w="1012902"/>
                <a:gridCol w="1327279"/>
                <a:gridCol w="1474364"/>
                <a:gridCol w="1178993"/>
              </a:tblGrid>
              <a:tr h="253941"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Comparing adaptations in animals and plants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817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Environmental condition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Animal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Explanation of</a:t>
                      </a:r>
                      <a:r>
                        <a:rPr lang="en-GB" sz="1000" b="1" baseline="0" dirty="0" smtClean="0"/>
                        <a:t> animal adaptation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Plant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Explanation</a:t>
                      </a:r>
                      <a:r>
                        <a:rPr lang="en-GB" sz="1000" b="1" baseline="0" dirty="0" smtClean="0"/>
                        <a:t> of plant adaptation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450468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High</a:t>
                      </a:r>
                      <a:r>
                        <a:rPr lang="en-GB" sz="1000" b="0" baseline="0" dirty="0" smtClean="0"/>
                        <a:t> salt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36408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Extreme</a:t>
                      </a:r>
                      <a:r>
                        <a:rPr lang="en-GB" sz="1000" b="0" baseline="0" dirty="0" smtClean="0"/>
                        <a:t> cold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997683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Extreme high temperatures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Only</a:t>
                      </a:r>
                      <a:r>
                        <a:rPr lang="en-GB" sz="1000" b="0" baseline="0" dirty="0" smtClean="0"/>
                        <a:t> active early morning and late night.</a:t>
                      </a:r>
                    </a:p>
                    <a:p>
                      <a:pPr algn="ctr"/>
                      <a:endParaRPr lang="en-GB" sz="1000" b="0" baseline="0" dirty="0" smtClean="0"/>
                    </a:p>
                    <a:p>
                      <a:pPr algn="ctr"/>
                      <a:r>
                        <a:rPr lang="en-GB" sz="1000" b="0" baseline="0" dirty="0" smtClean="0"/>
                        <a:t>Adapted kidneys.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Cooler</a:t>
                      </a:r>
                      <a:r>
                        <a:rPr lang="en-GB" sz="1000" b="0" baseline="0" dirty="0" smtClean="0"/>
                        <a:t> conditions</a:t>
                      </a:r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r>
                        <a:rPr lang="en-GB" sz="1000" b="0" dirty="0" smtClean="0"/>
                        <a:t>Less</a:t>
                      </a:r>
                      <a:r>
                        <a:rPr lang="en-GB" sz="1000" b="0" baseline="0" dirty="0" smtClean="0"/>
                        <a:t> water loss.</a:t>
                      </a:r>
                      <a:endParaRPr lang="en-GB" sz="10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Marram</a:t>
                      </a:r>
                      <a:r>
                        <a:rPr lang="en-GB" sz="1000" b="0" baseline="0" dirty="0" smtClean="0"/>
                        <a:t> Grass – curls leaves to reduce surface area</a:t>
                      </a:r>
                    </a:p>
                    <a:p>
                      <a:pPr algn="ctr"/>
                      <a:endParaRPr lang="en-GB" sz="1000" b="0" baseline="0" dirty="0" smtClean="0"/>
                    </a:p>
                    <a:p>
                      <a:pPr algn="ctr"/>
                      <a:r>
                        <a:rPr lang="en-GB" sz="1000" b="0" baseline="0" dirty="0" smtClean="0"/>
                        <a:t>Butcher’ broom grows flowers from the stem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Reduces water loss</a:t>
                      </a:r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r>
                        <a:rPr lang="en-GB" sz="1000" b="0" dirty="0" smtClean="0"/>
                        <a:t>Fewer</a:t>
                      </a:r>
                      <a:r>
                        <a:rPr lang="en-GB" sz="1000" b="0" baseline="0" dirty="0" smtClean="0"/>
                        <a:t> stomata in stem than leaves so reduces water loss</a:t>
                      </a:r>
                      <a:endParaRPr lang="en-GB" sz="1000" b="0" dirty="0" smtClean="0"/>
                    </a:p>
                  </a:txBody>
                  <a:tcPr anchor="ctr"/>
                </a:tc>
              </a:tr>
              <a:tr h="542319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Dry climate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42319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Collecting water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42319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Storing water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42319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Camouflage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474299" y="49101"/>
            <a:ext cx="3606084" cy="24751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Define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these: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Predator – 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Prey – 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Primary consumer – 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Secondary consumer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 stable communities,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why do the numbers of predators/prey rise and fall in cycles?</a:t>
            </a:r>
            <a:endParaRPr lang="en-GB" altLang="en-US" sz="1000" dirty="0" smtClean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284892" y="2640169"/>
            <a:ext cx="5795491" cy="40954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What does biodiversity mean?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4 ways human population growth has affected land and resources.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1.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2.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3.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4.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Why is managing waste such a problem on the planet?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 smtClean="0"/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Discuss the different ways we can manage biodiversity: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Breeding programs –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Rare habitats –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Field margins and hedgerows –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Reduce deforestation –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Recycling resources –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1415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056683"/>
              </p:ext>
            </p:extLst>
          </p:nvPr>
        </p:nvGraphicFramePr>
        <p:xfrm>
          <a:off x="103033" y="49099"/>
          <a:ext cx="11990229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460"/>
                <a:gridCol w="4710023"/>
                <a:gridCol w="6159746"/>
              </a:tblGrid>
              <a:tr h="23261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Materials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Cycling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61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Cycle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Take in the material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Releasing the material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37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Decay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Feeding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Photosynthesis – 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Decomposition – </a:t>
                      </a: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Death – </a:t>
                      </a: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Excretion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- </a:t>
                      </a:r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76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Water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Evaporation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Precipitation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Condensation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Transpiration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Respiration –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4766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Carbon 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Feeding – </a:t>
                      </a: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Photosynthesis - </a:t>
                      </a: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Decomposition – </a:t>
                      </a: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Respiration – </a:t>
                      </a: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Combustion – </a:t>
                      </a: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Death – 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030022"/>
              </p:ext>
            </p:extLst>
          </p:nvPr>
        </p:nvGraphicFramePr>
        <p:xfrm>
          <a:off x="103031" y="3768946"/>
          <a:ext cx="6516709" cy="2979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333"/>
                <a:gridCol w="5264376"/>
              </a:tblGrid>
              <a:tr h="25325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Effects of pollution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34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Pollution Type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Problems it causes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75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Land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992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Water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43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Air 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43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Deforestation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43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Peat</a:t>
                      </a:r>
                      <a:r>
                        <a:rPr lang="en-GB" sz="1000" b="1" baseline="0" dirty="0" smtClean="0">
                          <a:solidFill>
                            <a:sysClr val="windowText" lastClr="000000"/>
                          </a:solidFill>
                        </a:rPr>
                        <a:t> bog destruction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61409" y="3730308"/>
            <a:ext cx="5370490" cy="30182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Global warming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Why are CO</a:t>
            </a:r>
            <a:r>
              <a:rPr lang="en-GB" altLang="en-US" sz="1000" baseline="-25000" dirty="0" smtClean="0"/>
              <a:t>2</a:t>
            </a:r>
            <a:r>
              <a:rPr lang="en-GB" altLang="en-US" sz="1000" dirty="0" smtClean="0"/>
              <a:t> conditions changing and why is this a problem to the planet?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Describe what the greenhouse effect is and how it happens.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GB" altLang="en-US" sz="1000" dirty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State the two main problems to our planet associated with global warming.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altLang="en-US" sz="1000" dirty="0" smtClean="0"/>
              <a:t>.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altLang="en-US" sz="1000" dirty="0" smtClean="0"/>
              <a:t>.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Explain why these biological consequences will happen as a result of global warming;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altLang="en-US" sz="1000" dirty="0" smtClean="0"/>
              <a:t>Loss of habitat –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altLang="en-US" sz="1000" dirty="0" smtClean="0"/>
              <a:t>Changes in distribution –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altLang="en-US" sz="1000" dirty="0" smtClean="0"/>
              <a:t>Changes in migration patterns –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GB" altLang="en-US" sz="1000" dirty="0" smtClean="0"/>
              <a:t>Reduced biodiversity –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lang="en-GB" altLang="en-US" sz="1000" dirty="0"/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lang="en-GB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9273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835705" y="3587262"/>
            <a:ext cx="4291901" cy="32282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(BIOLOGY ONLY) Factors affecting food security: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An increasing birth rate – 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Changing diets in developed countries – 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New pests and pathogens – 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Environment changes – 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Cost of agricultural inputs – 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Conflicts – 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are the suggestions for a sustainable future?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</a:rPr>
              <a:t>Soil quality – 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</a:rPr>
              <a:t>Efficient ways to produce food – 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</a:rPr>
              <a:t>Fish stocks – </a:t>
            </a:r>
            <a:endParaRPr lang="en-GB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en-GB" sz="1000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804975"/>
              </p:ext>
            </p:extLst>
          </p:nvPr>
        </p:nvGraphicFramePr>
        <p:xfrm>
          <a:off x="5120640" y="37902"/>
          <a:ext cx="7006965" cy="343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889"/>
                <a:gridCol w="2827538"/>
                <a:gridCol w="2827538"/>
              </a:tblGrid>
              <a:tr h="13742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(BIOLOGY ONLY) Making food production efficient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and sustainable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213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How to make it efficient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How to make it sustainable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61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Food</a:t>
                      </a:r>
                      <a:r>
                        <a:rPr lang="en-GB" sz="1000" b="1" baseline="0" dirty="0" smtClean="0">
                          <a:solidFill>
                            <a:sysClr val="windowText" lastClr="000000"/>
                          </a:solidFill>
                        </a:rPr>
                        <a:t> chains in food production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Managing the oceans – </a:t>
                      </a: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703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Artificially</a:t>
                      </a:r>
                      <a:r>
                        <a:rPr lang="en-GB" sz="1000" b="1" baseline="0" dirty="0" smtClean="0">
                          <a:solidFill>
                            <a:sysClr val="windowText" lastClr="000000"/>
                          </a:solidFill>
                        </a:rPr>
                        <a:t> managed food production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role of biotechnology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703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Farming fish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Tackling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the problem of overfishing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65868" y="25466"/>
            <a:ext cx="4928164" cy="34502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(BIOLOGY ONLY) Rates of Decomposition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List the conditions needed for decay and describe why they are needed: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1. </a:t>
            </a:r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2.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3.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Why is decay important in recycling?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Compost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Methane produced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Biogas generators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Fertilisers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Farming – </a:t>
            </a: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68" y="3587262"/>
            <a:ext cx="3099363" cy="322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(BIOLOGY ONLY) Trophic levels and biomass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What is the order of the different trophic levels?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How is biomass measured?</a:t>
            </a: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What happens to the amount of biomass as you progress through a food chain?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Why?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63705" y="3587262"/>
            <a:ext cx="4473526" cy="3228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(BIOLOGY ONLY) </a:t>
            </a:r>
            <a:r>
              <a:rPr lang="en-GB" sz="1000" dirty="0">
                <a:solidFill>
                  <a:schemeClr val="tx1"/>
                </a:solidFill>
              </a:rPr>
              <a:t>E</a:t>
            </a:r>
            <a:r>
              <a:rPr lang="en-GB" sz="1000" dirty="0" smtClean="0">
                <a:solidFill>
                  <a:schemeClr val="tx1"/>
                </a:solidFill>
              </a:rPr>
              <a:t>xplain the transfer in biomass for these examples.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Faeces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Waste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Constant body temperature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Decomposers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18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7BCE966C3144E963E9EDB09BBEBBC" ma:contentTypeVersion="38" ma:contentTypeDescription="Create a new document." ma:contentTypeScope="" ma:versionID="dacd1eb531ba40c9d91587e7b3f40e8a">
  <xsd:schema xmlns:xsd="http://www.w3.org/2001/XMLSchema" xmlns:xs="http://www.w3.org/2001/XMLSchema" xmlns:p="http://schemas.microsoft.com/office/2006/metadata/properties" xmlns:ns2="d77fd04c-5938-4dc3-9efa-cee44d5fc322" xmlns:ns3="95e84fe9-b47a-476a-ae10-2dea6a16a4dd" targetNamespace="http://schemas.microsoft.com/office/2006/metadata/properties" ma:root="true" ma:fieldsID="7d34be750c9fd0efa38f4ba046ca932e" ns2:_="" ns3:_="">
    <xsd:import namespace="d77fd04c-5938-4dc3-9efa-cee44d5fc322"/>
    <xsd:import namespace="95e84fe9-b47a-476a-ae10-2dea6a16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d04c-5938-4dc3-9efa-cee44d5fc3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Teams_Channel_Section_Location" ma:index="37" nillable="true" ma:displayName="Teams Channel Section Location" ma:internalName="Teams_Channel_Section_Location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387704e1-d557-490f-8209-d50c5b045f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84fe9-b47a-476a-ae10-2dea6a16a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4" nillable="true" ma:displayName="Taxonomy Catch All Column" ma:hidden="true" ma:list="{c28ebd8d-57a3-4d1e-b783-9e2141b3fa59}" ma:internalName="TaxCatchAll" ma:showField="CatchAllData" ma:web="95e84fe9-b47a-476a-ae10-2dea6a16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d77fd04c-5938-4dc3-9efa-cee44d5fc322" xsi:nil="true"/>
    <TaxCatchAll xmlns="95e84fe9-b47a-476a-ae10-2dea6a16a4dd" xsi:nil="true"/>
    <FolderType xmlns="d77fd04c-5938-4dc3-9efa-cee44d5fc322" xsi:nil="true"/>
    <AppVersion xmlns="d77fd04c-5938-4dc3-9efa-cee44d5fc322" xsi:nil="true"/>
    <CultureName xmlns="d77fd04c-5938-4dc3-9efa-cee44d5fc322" xsi:nil="true"/>
    <Owner xmlns="d77fd04c-5938-4dc3-9efa-cee44d5fc322">
      <UserInfo>
        <DisplayName/>
        <AccountId xsi:nil="true"/>
        <AccountType/>
      </UserInfo>
    </Owner>
    <NotebookType xmlns="d77fd04c-5938-4dc3-9efa-cee44d5fc322" xsi:nil="true"/>
    <lcf76f155ced4ddcb4097134ff3c332f xmlns="d77fd04c-5938-4dc3-9efa-cee44d5fc322">
      <Terms xmlns="http://schemas.microsoft.com/office/infopath/2007/PartnerControls"/>
    </lcf76f155ced4ddcb4097134ff3c332f>
    <Invited_Teachers xmlns="d77fd04c-5938-4dc3-9efa-cee44d5fc322" xsi:nil="true"/>
    <Is_Collaboration_Space_Locked xmlns="d77fd04c-5938-4dc3-9efa-cee44d5fc322" xsi:nil="true"/>
    <Teachers xmlns="d77fd04c-5938-4dc3-9efa-cee44d5fc322">
      <UserInfo>
        <DisplayName/>
        <AccountId xsi:nil="true"/>
        <AccountType/>
      </UserInfo>
    </Teachers>
    <Students xmlns="d77fd04c-5938-4dc3-9efa-cee44d5fc322">
      <UserInfo>
        <DisplayName/>
        <AccountId xsi:nil="true"/>
        <AccountType/>
      </UserInfo>
    </Students>
    <Student_Groups xmlns="d77fd04c-5938-4dc3-9efa-cee44d5fc322">
      <UserInfo>
        <DisplayName/>
        <AccountId xsi:nil="true"/>
        <AccountType/>
      </UserInfo>
    </Student_Groups>
    <LMS_Mappings xmlns="d77fd04c-5938-4dc3-9efa-cee44d5fc322" xsi:nil="true"/>
    <DefaultSectionNames xmlns="d77fd04c-5938-4dc3-9efa-cee44d5fc322" xsi:nil="true"/>
    <Teams_Channel_Section_Location xmlns="d77fd04c-5938-4dc3-9efa-cee44d5fc322" xsi:nil="true"/>
    <Math_Settings xmlns="d77fd04c-5938-4dc3-9efa-cee44d5fc322" xsi:nil="true"/>
    <Templates xmlns="d77fd04c-5938-4dc3-9efa-cee44d5fc322" xsi:nil="true"/>
    <Self_Registration_Enabled xmlns="d77fd04c-5938-4dc3-9efa-cee44d5fc322" xsi:nil="true"/>
    <Distribution_Groups xmlns="d77fd04c-5938-4dc3-9efa-cee44d5fc322" xsi:nil="true"/>
    <TeamsChannelId xmlns="d77fd04c-5938-4dc3-9efa-cee44d5fc322" xsi:nil="true"/>
    <Invited_Students xmlns="d77fd04c-5938-4dc3-9efa-cee44d5fc322" xsi:nil="true"/>
    <IsNotebookLocked xmlns="d77fd04c-5938-4dc3-9efa-cee44d5fc322" xsi:nil="true"/>
  </documentManagement>
</p:properties>
</file>

<file path=customXml/itemProps1.xml><?xml version="1.0" encoding="utf-8"?>
<ds:datastoreItem xmlns:ds="http://schemas.openxmlformats.org/officeDocument/2006/customXml" ds:itemID="{41187A33-D817-409C-BD4D-463CA7BA9FDC}"/>
</file>

<file path=customXml/itemProps2.xml><?xml version="1.0" encoding="utf-8"?>
<ds:datastoreItem xmlns:ds="http://schemas.openxmlformats.org/officeDocument/2006/customXml" ds:itemID="{8F7F1F17-7325-4013-95AA-2701FB1E68AD}"/>
</file>

<file path=customXml/itemProps3.xml><?xml version="1.0" encoding="utf-8"?>
<ds:datastoreItem xmlns:ds="http://schemas.openxmlformats.org/officeDocument/2006/customXml" ds:itemID="{AA34DBDA-FC75-4F17-8757-177B0CE9E62A}"/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724</Words>
  <Application>Microsoft Office PowerPoint</Application>
  <PresentationFormat>Widescreen</PresentationFormat>
  <Paragraphs>306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Hadleigh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Keeble</dc:creator>
  <cp:lastModifiedBy>Miss S Bagley - Teacher of Science</cp:lastModifiedBy>
  <cp:revision>97</cp:revision>
  <cp:lastPrinted>2017-05-26T12:24:18Z</cp:lastPrinted>
  <dcterms:created xsi:type="dcterms:W3CDTF">2017-05-26T09:18:13Z</dcterms:created>
  <dcterms:modified xsi:type="dcterms:W3CDTF">2017-06-06T20:44:04Z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0x010100A087BCE966C3144E963E9EDB09BBEBBC</vt:lpwstr>
  </property>
</Properties>
</file>